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Gmarket Sans Light"/>
      <p:regular r:id="rId20"/>
    </p:embeddedFont>
    <p:embeddedFont>
      <p:font typeface="Gmarket Sans Bold"/>
      <p:bold r:id="rId21"/>
    </p:embeddedFont>
    <p:embeddedFont>
      <p:font typeface="Pretendard Light"/>
      <p:regular r:id="rId22"/>
    </p:embeddedFont>
    <p:embeddedFont>
      <p:font typeface="Pretendard Bold"/>
      <p:bold r:id="rId23"/>
    </p:embeddedFont>
    <p:embeddedFont>
      <p:font typeface="Gmarket Sans Medium"/>
      <p:regular r:id="rId24"/>
    </p:embeddedFont>
    <p:embeddedFont>
      <p:font typeface="Pretendard Regular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1.fntdata" Type="http://schemas.openxmlformats.org/officeDocument/2006/relationships/font"/><Relationship Id="rId21" Target="fonts/font2.fntdata" Type="http://schemas.openxmlformats.org/officeDocument/2006/relationships/font"/><Relationship Id="rId22" Target="fonts/font3.fntdata" Type="http://schemas.openxmlformats.org/officeDocument/2006/relationships/font"/><Relationship Id="rId23" Target="fonts/font4.fntdata" Type="http://schemas.openxmlformats.org/officeDocument/2006/relationships/font"/><Relationship Id="rId24" Target="fonts/font5.fntdata" Type="http://schemas.openxmlformats.org/officeDocument/2006/relationships/font"/><Relationship Id="rId25" Target="fonts/font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5484_video_3d8b3f3.e7641c.mp4>
</file>

<file path=ppt/media/5484_video_8627c3a4.b4f54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19.png" Type="http://schemas.openxmlformats.org/officeDocument/2006/relationships/image"/><Relationship Id="rId6" Target="../media/5484_video_8627c3a4.b4f54.mp4" Type="http://schemas.microsoft.com/office/2007/relationships/media"/><Relationship Id="rId7" Target="../media/5484_video_8627c3a4.b4f54.mp4" Type="http://schemas.openxmlformats.org/officeDocument/2006/relationships/video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5.png" Type="http://schemas.openxmlformats.org/officeDocument/2006/relationships/image"/><Relationship Id="rId4" Target="../media/image7.png" Type="http://schemas.openxmlformats.org/officeDocument/2006/relationships/image"/><Relationship Id="rId5" Target="../media/image6.png" Type="http://schemas.openxmlformats.org/officeDocument/2006/relationships/image"/><Relationship Id="rId6" Target="../media/image2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7.png" Type="http://schemas.openxmlformats.org/officeDocument/2006/relationships/image"/><Relationship Id="rId4" Target="../media/image6.png" Type="http://schemas.openxmlformats.org/officeDocument/2006/relationships/image"/><Relationship Id="rId5" Target="../media/image18.png" Type="http://schemas.openxmlformats.org/officeDocument/2006/relationships/image"/><Relationship Id="rId6" Target="../media/5484_video_3d8b3f3.e7641c.mp4" Type="http://schemas.microsoft.com/office/2007/relationships/media"/><Relationship Id="rId7" Target="../media/5484_video_3d8b3f3.e7641c.mp4" Type="http://schemas.openxmlformats.org/officeDocument/2006/relationships/video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39800" y="8229600"/>
            <a:ext cx="16395700" cy="38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3365500" y="8978900"/>
            <a:ext cx="14478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6807200" y="8978900"/>
            <a:ext cx="14478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39800" y="698500"/>
            <a:ext cx="16395700" cy="381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899400" y="1193800"/>
            <a:ext cx="10033000" cy="66802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54100" y="4216400"/>
            <a:ext cx="8089900" cy="1320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Light"/>
              </a:rPr>
              <a:t>컴퓨터의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Light"/>
              </a:rPr>
              <a:t>근본이자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Light"/>
              </a:rPr>
              <a:t>기초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,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Light"/>
              </a:rPr>
              <a:t>탄탄한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Light"/>
              </a:rPr>
              <a:t>백엔드로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Light"/>
              </a:rPr>
              <a:t>혁신을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Light"/>
              </a:rPr>
              <a:t>쌓아가는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Light"/>
              </a:rPr>
              <a:t>개발팀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!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03300" y="1854200"/>
            <a:ext cx="97790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en-US" sz="10000" b="false" i="false" u="none" strike="noStrike" spc="-400">
                <a:solidFill>
                  <a:srgbClr val="000000"/>
                </a:solidFill>
                <a:latin typeface="Gmarket Sans Bold"/>
              </a:rPr>
              <a:t>8bit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5200" y="8305800"/>
            <a:ext cx="28321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소속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 spc="-100">
                <a:solidFill>
                  <a:srgbClr val="000000"/>
                </a:solidFill>
                <a:latin typeface="Pretendard Bold"/>
              </a:rPr>
              <a:t>Programmers_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 spc="-100">
                <a:solidFill>
                  <a:srgbClr val="000000"/>
                </a:solidFill>
                <a:latin typeface="Pretendard Bold"/>
              </a:rPr>
              <a:t>Backend_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 spc="-100">
                <a:solidFill>
                  <a:srgbClr val="000000"/>
                </a:solidFill>
                <a:latin typeface="Pretendard Bold"/>
              </a:rPr>
              <a:t>Devcourse_7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49800" y="8458200"/>
            <a:ext cx="2108200" cy="1282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400" b="false" i="false" u="none" strike="noStrike">
                <a:solidFill>
                  <a:srgbClr val="000000"/>
                </a:solidFill>
                <a:ea typeface="Pretendard Light"/>
              </a:rPr>
              <a:t>팀장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Light"/>
              </a:rPr>
              <a:t>  </a:t>
            </a:r>
            <a:r>
              <a:rPr lang="ko-KR" sz="2400" b="false" i="false" u="none" strike="noStrike" spc="-100">
                <a:solidFill>
                  <a:srgbClr val="000000"/>
                </a:solidFill>
                <a:ea typeface="Pretendard Bold"/>
              </a:rPr>
              <a:t>조건웅</a:t>
            </a:r>
          </a:p>
          <a:p>
            <a:pPr algn="l" lvl="0">
              <a:lnSpc>
                <a:spcPct val="116199"/>
              </a:lnSpc>
            </a:pPr>
            <a:r>
              <a:rPr lang="ko-KR" sz="2400" b="false" i="false" u="none" strike="noStrike" spc="-100">
                <a:solidFill>
                  <a:srgbClr val="000000"/>
                </a:solidFill>
                <a:ea typeface="Pretendard Bold"/>
              </a:rPr>
              <a:t>김석완</a:t>
            </a:r>
          </a:p>
          <a:p>
            <a:pPr algn="l" lvl="0">
              <a:lnSpc>
                <a:spcPct val="116199"/>
              </a:lnSpc>
            </a:pPr>
            <a:r>
              <a:rPr lang="ko-KR" sz="2400" b="false" i="false" u="none" strike="noStrike" spc="-100">
                <a:solidFill>
                  <a:srgbClr val="000000"/>
                </a:solidFill>
                <a:ea typeface="Pretendard Bold"/>
              </a:rPr>
              <a:t>한정민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59800" y="8750300"/>
            <a:ext cx="32385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보고일시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 spc="-100">
                <a:solidFill>
                  <a:srgbClr val="000000"/>
                </a:solidFill>
                <a:latin typeface="Pretendard Bold"/>
              </a:rPr>
              <a:t>2025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Bold"/>
              </a:rPr>
              <a:t>년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Bold"/>
              </a:rPr>
              <a:t> 04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Bold"/>
              </a:rPr>
              <a:t>월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Bold"/>
              </a:rPr>
              <a:t> 30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Bold"/>
              </a:rPr>
              <a:t>일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735300" y="8674100"/>
            <a:ext cx="16510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5000" b="false" i="false" u="none" strike="noStrike" spc="-200">
                <a:solidFill>
                  <a:srgbClr val="000000"/>
                </a:solidFill>
                <a:latin typeface="Gmarket Sans Bold"/>
              </a:rPr>
              <a:t>8bit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057900" y="8877300"/>
            <a:ext cx="1651000" cy="86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400" b="false" i="false" u="none" strike="noStrike" spc="-100">
                <a:solidFill>
                  <a:srgbClr val="000000"/>
                </a:solidFill>
                <a:ea typeface="Pretendard Bold"/>
              </a:rPr>
              <a:t>전민서</a:t>
            </a:r>
          </a:p>
          <a:p>
            <a:pPr algn="l" lvl="0">
              <a:lnSpc>
                <a:spcPct val="116199"/>
              </a:lnSpc>
            </a:pPr>
            <a:r>
              <a:rPr lang="ko-KR" sz="2400" b="false" i="false" u="none" strike="noStrike" spc="-100">
                <a:solidFill>
                  <a:srgbClr val="000000"/>
                </a:solidFill>
                <a:ea typeface="Pretendard Bold"/>
              </a:rPr>
              <a:t>황치연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-3657600" y="5118100"/>
            <a:ext cx="88519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68800" y="698500"/>
            <a:ext cx="13055600" cy="38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9525000"/>
            <a:ext cx="17411700" cy="38100"/>
          </a:xfrm>
          <a:prstGeom prst="rect">
            <a:avLst/>
          </a:prstGeom>
        </p:spPr>
      </p:pic>
      <p:pic>
        <p:nvPicPr>
          <p:cNvPr name="Picture 5" id="5">
            <a:hlinkClick r:id=""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>
                  <p14:trim st="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rot="0">
            <a:off x="4318000" y="1066800"/>
            <a:ext cx="13055600" cy="81534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31900" y="520700"/>
            <a:ext cx="2882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기능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1900" y="1778000"/>
            <a:ext cx="1549400" cy="1320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시연</a:t>
            </a:r>
          </a:p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관리자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8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-3657600" y="5118100"/>
            <a:ext cx="88519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68800" y="698500"/>
            <a:ext cx="13055600" cy="38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9525000"/>
            <a:ext cx="17411700" cy="381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422400" y="5143500"/>
            <a:ext cx="7175500" cy="1041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359900" y="5143500"/>
            <a:ext cx="6172200" cy="14986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104900" y="1955800"/>
            <a:ext cx="57658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단방향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연관관계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성능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이슈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62000" y="673100"/>
            <a:ext cx="47498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문제</a:t>
            </a:r>
            <a:r>
              <a:rPr lang="en-US" sz="7000" b="false" i="false" u="none" strike="noStrike" spc="-3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발생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22400" y="3492500"/>
            <a:ext cx="5638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99600"/>
              </a:lnSpc>
              <a:buAutoNum type="arabicPeriod" startAt="1"/>
            </a:pPr>
            <a:r>
              <a:rPr lang="en-US" sz="3100" b="false" i="false" u="none" strike="noStrike" spc="-100">
                <a:solidFill>
                  <a:srgbClr val="000000"/>
                </a:solidFill>
                <a:latin typeface="Gmarket Sans Medium"/>
              </a:rPr>
              <a:t>OneToMany </a:t>
            </a:r>
            <a:r>
              <a:rPr lang="ko-KR" sz="3100" b="false" i="false" u="none" strike="noStrike" spc="-100">
                <a:solidFill>
                  <a:srgbClr val="000000"/>
                </a:solidFill>
                <a:ea typeface="Gmarket Sans Medium"/>
              </a:rPr>
              <a:t>단방향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22400" y="4572000"/>
            <a:ext cx="56261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000000"/>
                </a:solidFill>
                <a:latin typeface="Gmarket Sans Medium"/>
              </a:rPr>
              <a:t>Order.class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486900" y="3492500"/>
            <a:ext cx="5638800" cy="558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 spc="-100">
                <a:solidFill>
                  <a:srgbClr val="000000"/>
                </a:solidFill>
                <a:latin typeface="Gmarket Sans Medium"/>
              </a:rPr>
              <a:t>2. ManyToOne </a:t>
            </a:r>
            <a:r>
              <a:rPr lang="ko-KR" sz="3100" b="false" i="false" u="none" strike="noStrike" spc="-100">
                <a:solidFill>
                  <a:srgbClr val="000000"/>
                </a:solidFill>
                <a:ea typeface="Gmarket Sans Medium"/>
              </a:rPr>
              <a:t>단방향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86900" y="4572000"/>
            <a:ext cx="5626100" cy="393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200" b="false" i="false" u="none" strike="noStrike">
                <a:solidFill>
                  <a:srgbClr val="000000"/>
                </a:solidFill>
                <a:latin typeface="Gmarket Sans Medium"/>
              </a:rPr>
              <a:t>OrderProduct.class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-3657600" y="5118100"/>
            <a:ext cx="88519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68800" y="698500"/>
            <a:ext cx="13055600" cy="38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9525000"/>
            <a:ext cx="17411700" cy="381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460500" y="4686300"/>
            <a:ext cx="6172200" cy="36576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486900" y="4660900"/>
            <a:ext cx="6172200" cy="9652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104900" y="1955800"/>
            <a:ext cx="57658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발생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쿼리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갯수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비교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62000" y="673100"/>
            <a:ext cx="47498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문제</a:t>
            </a:r>
            <a:r>
              <a:rPr lang="en-US" sz="7000" b="false" i="false" u="none" strike="noStrike" spc="-3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발생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22400" y="3492500"/>
            <a:ext cx="5638800" cy="596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99600"/>
              </a:lnSpc>
              <a:buAutoNum type="arabicPeriod" startAt="1"/>
            </a:pPr>
            <a:r>
              <a:rPr lang="en-US" sz="3100" b="false" i="false" u="none" strike="noStrike" spc="-100">
                <a:solidFill>
                  <a:srgbClr val="000000"/>
                </a:solidFill>
                <a:latin typeface="Gmarket Sans Medium"/>
              </a:rPr>
              <a:t>OneToMany </a:t>
            </a:r>
            <a:r>
              <a:rPr lang="ko-KR" sz="3100" b="false" i="false" u="none" strike="noStrike" spc="-100">
                <a:solidFill>
                  <a:srgbClr val="000000"/>
                </a:solidFill>
                <a:ea typeface="Gmarket Sans Medium"/>
              </a:rPr>
              <a:t>단방향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86900" y="3492500"/>
            <a:ext cx="5638800" cy="558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100" b="false" i="false" u="none" strike="noStrike" spc="-100">
                <a:solidFill>
                  <a:srgbClr val="000000"/>
                </a:solidFill>
                <a:latin typeface="Gmarket Sans Medium"/>
              </a:rPr>
              <a:t>2. ManyToOne </a:t>
            </a:r>
            <a:r>
              <a:rPr lang="ko-KR" sz="3100" b="false" i="false" u="none" strike="noStrike" spc="-100">
                <a:solidFill>
                  <a:srgbClr val="000000"/>
                </a:solidFill>
                <a:ea typeface="Gmarket Sans Medium"/>
              </a:rPr>
              <a:t>단방향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4368800" y="5156200"/>
            <a:ext cx="13055600" cy="43688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-3657600" y="5118100"/>
            <a:ext cx="88519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368800" y="698500"/>
            <a:ext cx="13055600" cy="381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0" y="9525000"/>
            <a:ext cx="17411700" cy="381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4368800" y="5143500"/>
            <a:ext cx="13017500" cy="127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990600" y="1930400"/>
            <a:ext cx="68199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ManyToOne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단방향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채택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62000" y="673100"/>
            <a:ext cx="47498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문제</a:t>
            </a:r>
            <a:r>
              <a:rPr lang="en-US" sz="7000" b="false" i="false" u="none" strike="noStrike" spc="-300">
                <a:solidFill>
                  <a:srgbClr val="000000"/>
                </a:solidFill>
                <a:latin typeface="Gmarket Sans Bold"/>
              </a:rPr>
              <a:t> </a:t>
            </a: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해결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775200" y="5537200"/>
            <a:ext cx="21590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결론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43700" y="6629400"/>
            <a:ext cx="10185400" cy="1397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OneToMany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는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외래키가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없으므로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저장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,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조회를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위해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추가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쿼리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필요</a:t>
            </a:r>
          </a:p>
          <a:p>
            <a:pPr algn="l" lvl="0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N+1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문제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: OneToMany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는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해결하기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위해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Fetch Join, Entity Graph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복잡해질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수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있음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. 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Light"/>
              </a:rPr>
              <a:t>ManyToOne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Light"/>
              </a:rPr>
              <a:t>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Light"/>
              </a:rPr>
              <a:t> FetchType.LAZY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Light"/>
              </a:rPr>
              <a:t>로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Light"/>
              </a:rPr>
              <a:t>간단하게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Light"/>
              </a:rPr>
              <a:t>방지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Light"/>
              </a:rPr>
              <a:t>가능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591300" y="3924300"/>
            <a:ext cx="54102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2000" b="false" i="false" u="none" strike="noStrike" spc="-500">
                <a:solidFill>
                  <a:srgbClr val="000000"/>
                </a:solidFill>
                <a:latin typeface="Gmarket Sans Bold"/>
              </a:rPr>
              <a:t>Q &amp; 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39800" y="698500"/>
            <a:ext cx="16395700" cy="381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39800" y="9525000"/>
            <a:ext cx="16395700" cy="38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-5400000">
            <a:off x="-1003300" y="5118100"/>
            <a:ext cx="8851900" cy="127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03300" y="1143000"/>
            <a:ext cx="23495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목차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483100" y="2413000"/>
            <a:ext cx="52070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01.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개요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83100" y="3263900"/>
            <a:ext cx="47625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프로젝트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요구사항</a:t>
            </a:r>
          </a:p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협업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방식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366500" y="2387600"/>
            <a:ext cx="55626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02. </a:t>
            </a:r>
            <a:r>
              <a:rPr lang="ko-KR" sz="4000" b="false" i="false" u="none" strike="noStrike">
                <a:solidFill>
                  <a:srgbClr val="000000"/>
                </a:solidFill>
                <a:ea typeface="Gmarket Sans Medium"/>
              </a:rPr>
              <a:t>기능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66500" y="3263900"/>
            <a:ext cx="4762500" cy="1333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FLOW CHART</a:t>
            </a:r>
          </a:p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Light"/>
              </a:rPr>
              <a:t>ERD</a:t>
            </a:r>
          </a:p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000000"/>
                </a:solidFill>
                <a:ea typeface="Pretendard Light"/>
              </a:rPr>
              <a:t>시연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483100" y="6057900"/>
            <a:ext cx="58420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03. </a:t>
            </a:r>
            <a:r>
              <a:rPr lang="ko-KR" sz="4000" b="false" i="false" u="none" strike="noStrike">
                <a:solidFill>
                  <a:srgbClr val="000000"/>
                </a:solidFill>
                <a:ea typeface="Gmarket Sans Medium"/>
              </a:rPr>
              <a:t>문제</a:t>
            </a:r>
            <a:r>
              <a:rPr lang="en-US" sz="4000" b="false" i="false" u="none" strike="noStrike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000" b="false" i="false" u="none" strike="noStrike">
                <a:solidFill>
                  <a:srgbClr val="000000"/>
                </a:solidFill>
                <a:ea typeface="Gmarket Sans Medium"/>
              </a:rPr>
              <a:t>해결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686300" y="6883400"/>
            <a:ext cx="47625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문제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사항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해결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방법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366500" y="6045200"/>
            <a:ext cx="59055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Light"/>
              </a:rPr>
              <a:t>04. </a:t>
            </a:r>
            <a:r>
              <a:rPr lang="en-US" sz="4000" b="false" i="false" u="none" strike="noStrike">
                <a:solidFill>
                  <a:srgbClr val="000000"/>
                </a:solidFill>
                <a:latin typeface="Gmarket Sans Medium"/>
              </a:rPr>
              <a:t>Q &amp; 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366500" y="6908800"/>
            <a:ext cx="47625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질의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응답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-3657600" y="5118100"/>
            <a:ext cx="88519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76200" y="9525000"/>
            <a:ext cx="17411700" cy="38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368800" y="698500"/>
            <a:ext cx="13055600" cy="381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231900" y="520700"/>
            <a:ext cx="2882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개요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6500" y="1816100"/>
            <a:ext cx="2159000" cy="1320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프로젝트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요구사항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68800" y="2946400"/>
            <a:ext cx="6337300" cy="1651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카페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메뉴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관리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서비스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제작</a:t>
            </a:r>
          </a:p>
          <a:p>
            <a:pPr algn="l" lvl="0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Spring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이용해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메뉴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CRUD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기능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구현</a:t>
            </a:r>
          </a:p>
          <a:p>
            <a:pPr algn="l" lvl="0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SQL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또는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ORM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으로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데이터베이스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연동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68800" y="1638300"/>
            <a:ext cx="35433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프로젝트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목표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368800" y="5168900"/>
            <a:ext cx="2451100" cy="889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주요</a:t>
            </a:r>
            <a:r>
              <a:rPr lang="en-US" sz="5000" b="false" i="false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false" i="false" u="none" strike="noStrike">
                <a:solidFill>
                  <a:srgbClr val="000000"/>
                </a:solidFill>
                <a:ea typeface="Pretendard Bold"/>
              </a:rPr>
              <a:t>기능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368800" y="6489700"/>
            <a:ext cx="7886700" cy="16510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카페의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커피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빈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패키지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주문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관리</a:t>
            </a:r>
          </a:p>
          <a:p>
            <a:pPr algn="l" lvl="0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주문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고객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Email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식별</a:t>
            </a:r>
          </a:p>
          <a:p>
            <a:pPr algn="l" lvl="0" indent="-342900" marL="342900">
              <a:lnSpc>
                <a:spcPct val="124499"/>
              </a:lnSpc>
              <a:buClr>
                <a:srgbClr val="000000"/>
              </a:buClr>
              <a:buFont typeface="Arial"/>
              <a:buChar char="●"/>
            </a:pP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날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오후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2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시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~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당일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오후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2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시까지의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주문을</a:t>
            </a:r>
            <a:r>
              <a:rPr lang="en-US" sz="30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3000" b="false" i="false" u="none" strike="noStrike">
                <a:solidFill>
                  <a:srgbClr val="000000"/>
                </a:solidFill>
                <a:ea typeface="Pretendard Regular"/>
              </a:rPr>
              <a:t>처리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-3657600" y="5118100"/>
            <a:ext cx="88519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76200" y="9525000"/>
            <a:ext cx="17411700" cy="38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368800" y="698500"/>
            <a:ext cx="13055600" cy="381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23900" y="5080000"/>
            <a:ext cx="16624300" cy="1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1328400" y="889000"/>
            <a:ext cx="5537200" cy="3860800"/>
          </a:xfrm>
          <a:prstGeom prst="rect">
            <a:avLst/>
          </a:prstGeom>
          <a:effectLst>
            <a:outerShdw dir="2700000" dist="356877" blurRad="148863">
              <a:srgbClr val="000000">
                <a:alpha val="27000"/>
              </a:srgbClr>
            </a:outerShdw>
          </a:effectLst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130300" y="5384800"/>
            <a:ext cx="8839200" cy="38481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13106400" y="6578600"/>
            <a:ext cx="4025900" cy="26543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231900" y="520700"/>
            <a:ext cx="2882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개요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06500" y="1778000"/>
            <a:ext cx="21590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협업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방식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15600" y="7289800"/>
            <a:ext cx="2501900" cy="1320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Slack&amp;</a:t>
            </a:r>
          </a:p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Discord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546600" y="939800"/>
            <a:ext cx="18669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Notion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711700" y="1866900"/>
            <a:ext cx="10299700" cy="1333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오전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: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일일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작업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계획을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공유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 </a:t>
            </a:r>
          </a:p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오후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: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스크럼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진행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진행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상황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공유</a:t>
            </a:r>
          </a:p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간단한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회의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스크럼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내용을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정리하여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문서화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074400" y="5372100"/>
            <a:ext cx="6121400" cy="889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지속적으로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메시지를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주고받으며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소통</a:t>
            </a:r>
          </a:p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주말에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쉽게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소통하기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위해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디스코드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서버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생성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-3657600" y="5118100"/>
            <a:ext cx="88519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68800" y="698500"/>
            <a:ext cx="13055600" cy="38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9525000"/>
            <a:ext cx="17411700" cy="381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7518400" y="5207000"/>
            <a:ext cx="7962900" cy="41275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31900" y="520700"/>
            <a:ext cx="2882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개요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68800" y="927100"/>
            <a:ext cx="30607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GitHub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1900" y="1778000"/>
            <a:ext cx="21590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협업</a:t>
            </a: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 </a:t>
            </a: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방식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724400" y="1651000"/>
            <a:ext cx="11874500" cy="2222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Front-end, Back-end Repository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별도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관리</a:t>
            </a:r>
          </a:p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통일된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Issue, PR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템플릿을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이용하여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작업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관리</a:t>
            </a:r>
          </a:p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작업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단위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별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Issue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생성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-&gt;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브랜치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생성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(type/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이슈번호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-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관련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도메인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)</a:t>
            </a:r>
          </a:p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코딩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컨벤션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적용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(ex. Feat: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기능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추가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/ Docs: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문서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작성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/ Chore: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설정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관리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,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간단한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수정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등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)</a:t>
            </a:r>
          </a:p>
          <a:p>
            <a:pPr algn="l" lvl="0" indent="-342900" marL="342900">
              <a:lnSpc>
                <a:spcPct val="116199"/>
              </a:lnSpc>
              <a:buClr>
                <a:srgbClr val="000000"/>
              </a:buClr>
              <a:buFont typeface="Arial"/>
              <a:buChar char="●"/>
            </a:pP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Issue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의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Task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완료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PR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생성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-&gt;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코드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500" b="false" i="false" u="none" strike="noStrike" spc="-100">
                <a:solidFill>
                  <a:srgbClr val="000000"/>
                </a:solidFill>
                <a:ea typeface="Pretendard Light"/>
              </a:rPr>
              <a:t>리뷰</a:t>
            </a:r>
            <a:r>
              <a:rPr lang="en-US" sz="2500" b="false" i="false" u="none" strike="noStrike" spc="-100">
                <a:solidFill>
                  <a:srgbClr val="000000"/>
                </a:solidFill>
                <a:latin typeface="Pretendard Light"/>
              </a:rPr>
              <a:t> -&gt; Merge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231900" y="4381500"/>
            <a:ext cx="6121400" cy="49149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11315700" y="4089400"/>
            <a:ext cx="6553200" cy="3721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-3657600" y="5118100"/>
            <a:ext cx="88519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68800" y="698500"/>
            <a:ext cx="13055600" cy="38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9525000"/>
            <a:ext cx="17411700" cy="381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4902200" y="1663700"/>
            <a:ext cx="11988800" cy="77724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31900" y="520700"/>
            <a:ext cx="2882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기능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1900" y="1739900"/>
            <a:ext cx="4508500" cy="1320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FLOW</a:t>
            </a:r>
          </a:p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CHART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68800" y="927100"/>
            <a:ext cx="30607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사용자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-3657600" y="5118100"/>
            <a:ext cx="88519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68800" y="698500"/>
            <a:ext cx="13055600" cy="38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9525000"/>
            <a:ext cx="17411700" cy="381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937000" y="1638300"/>
            <a:ext cx="13208000" cy="73660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31900" y="520700"/>
            <a:ext cx="2882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기능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1900" y="1739900"/>
            <a:ext cx="4508500" cy="1320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FLOW</a:t>
            </a:r>
          </a:p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CHART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68800" y="927100"/>
            <a:ext cx="30607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관리자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-3657600" y="5118100"/>
            <a:ext cx="88519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68800" y="698500"/>
            <a:ext cx="13055600" cy="38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9525000"/>
            <a:ext cx="17411700" cy="381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2590800" y="1803400"/>
            <a:ext cx="14833600" cy="69469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31900" y="520700"/>
            <a:ext cx="2882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기능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1900" y="1778000"/>
            <a:ext cx="4508500" cy="71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4000" b="false" i="false" u="none" strike="noStrike" spc="-200">
                <a:solidFill>
                  <a:srgbClr val="000000"/>
                </a:solidFill>
                <a:latin typeface="Gmarket Sans Medium"/>
              </a:rPr>
              <a:t>ERD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-3657600" y="5118100"/>
            <a:ext cx="8851900" cy="12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4368800" y="698500"/>
            <a:ext cx="13055600" cy="381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9525000"/>
            <a:ext cx="17411700" cy="38100"/>
          </a:xfrm>
          <a:prstGeom prst="rect">
            <a:avLst/>
          </a:prstGeom>
        </p:spPr>
      </p:pic>
      <p:pic>
        <p:nvPicPr>
          <p:cNvPr name="Picture 5" id="5">
            <a:hlinkClick r:id="" action="ppaction://media"/>
          </p:cNvPr>
          <p:cNvPicPr>
            <a:picLocks noChangeAspect="true"/>
          </p:cNvPicPr>
          <p:nvPr>
            <a:videoFile r:link="rId7"/>
            <p:extLst>
              <p:ext uri="{DAA4B4D4-6D71-4841-9C94-3DE7FCFB9230}">
                <p14:media xmlns:p14="http://schemas.microsoft.com/office/powerpoint/2010/main" r:embed="rId6">
                  <p14:trim st="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rot="0">
            <a:off x="4368800" y="1066800"/>
            <a:ext cx="13055600" cy="81534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31900" y="520700"/>
            <a:ext cx="2882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7000" b="false" i="false" u="none" strike="noStrike" spc="-300">
                <a:solidFill>
                  <a:srgbClr val="000000"/>
                </a:solidFill>
                <a:ea typeface="Gmarket Sans Bold"/>
              </a:rPr>
              <a:t>기능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31900" y="1778000"/>
            <a:ext cx="1549400" cy="1320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시연</a:t>
            </a:r>
          </a:p>
          <a:p>
            <a:pPr algn="l" lvl="0">
              <a:lnSpc>
                <a:spcPct val="99600"/>
              </a:lnSpc>
            </a:pPr>
            <a:r>
              <a:rPr lang="ko-KR" sz="4000" b="false" i="false" u="none" strike="noStrike" spc="-200">
                <a:solidFill>
                  <a:srgbClr val="000000"/>
                </a:solidFill>
                <a:ea typeface="Gmarket Sans Medium"/>
              </a:rPr>
              <a:t>사용자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8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